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3" r:id="rId2"/>
  </p:sldIdLst>
  <p:sldSz cx="7775575" cy="10907713"/>
  <p:notesSz cx="6888163" cy="10018713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B5D2"/>
    <a:srgbClr val="EB69A5"/>
    <a:srgbClr val="EC6C00"/>
    <a:srgbClr val="EB6DA5"/>
    <a:srgbClr val="E76DD0"/>
    <a:srgbClr val="7EBF41"/>
    <a:srgbClr val="3E3A39"/>
    <a:srgbClr val="A4723A"/>
    <a:srgbClr val="BA501F"/>
    <a:srgbClr val="906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59" d="100"/>
          <a:sy n="59" d="100"/>
        </p:scale>
        <p:origin x="78" y="84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84870" cy="502675"/>
          </a:xfrm>
          <a:prstGeom prst="rect">
            <a:avLst/>
          </a:prstGeom>
        </p:spPr>
        <p:txBody>
          <a:bodyPr vert="horz" lIns="92402" tIns="46202" rIns="92402" bIns="46202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704" y="3"/>
            <a:ext cx="2984870" cy="502675"/>
          </a:xfrm>
          <a:prstGeom prst="rect">
            <a:avLst/>
          </a:prstGeom>
        </p:spPr>
        <p:txBody>
          <a:bodyPr vert="horz" lIns="92402" tIns="46202" rIns="92402" bIns="46202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2025/5/12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8375" y="1252538"/>
            <a:ext cx="241141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2" tIns="46202" rIns="92402" bIns="462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8" y="4821507"/>
            <a:ext cx="5510530" cy="3944867"/>
          </a:xfrm>
          <a:prstGeom prst="rect">
            <a:avLst/>
          </a:prstGeom>
        </p:spPr>
        <p:txBody>
          <a:bodyPr vert="horz" lIns="92402" tIns="46202" rIns="92402" bIns="4620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9516043"/>
            <a:ext cx="2984870" cy="502674"/>
          </a:xfrm>
          <a:prstGeom prst="rect">
            <a:avLst/>
          </a:prstGeom>
        </p:spPr>
        <p:txBody>
          <a:bodyPr vert="horz" lIns="92402" tIns="46202" rIns="92402" bIns="46202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704" y="9516043"/>
            <a:ext cx="2984870" cy="502674"/>
          </a:xfrm>
          <a:prstGeom prst="rect">
            <a:avLst/>
          </a:prstGeom>
        </p:spPr>
        <p:txBody>
          <a:bodyPr vert="horz" lIns="92402" tIns="46202" rIns="92402" bIns="46202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巻末付録\02フレーム\フレーム20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3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6" y="-1"/>
            <a:ext cx="7744043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-47297" y="1854860"/>
            <a:ext cx="7267903" cy="1182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 smtClean="0">
                <a:solidFill>
                  <a:srgbClr val="EB69A5"/>
                </a:solidFill>
              </a:rPr>
              <a:t>お子</a:t>
            </a:r>
            <a:r>
              <a:rPr lang="ja-JP" altLang="en-US" dirty="0">
                <a:solidFill>
                  <a:srgbClr val="EB69A5"/>
                </a:solidFill>
              </a:rPr>
              <a:t>様のお口の健康について疑問はございませんか？</a:t>
            </a:r>
            <a:endParaRPr lang="en-US" altLang="ja-JP" dirty="0">
              <a:solidFill>
                <a:srgbClr val="EB69A5"/>
              </a:solidFill>
            </a:endParaRPr>
          </a:p>
          <a:p>
            <a:pPr algn="ctr"/>
            <a:r>
              <a:rPr lang="ja-JP" altLang="en-US" dirty="0">
                <a:solidFill>
                  <a:srgbClr val="EB69A5"/>
                </a:solidFill>
              </a:rPr>
              <a:t>歯と生活習慣について女性</a:t>
            </a:r>
            <a:r>
              <a:rPr lang="ja-JP" altLang="en-US" dirty="0" smtClean="0">
                <a:solidFill>
                  <a:srgbClr val="EB69A5"/>
                </a:solidFill>
              </a:rPr>
              <a:t>歯科医が</a:t>
            </a:r>
            <a:r>
              <a:rPr lang="ja-JP" altLang="en-US" dirty="0">
                <a:solidFill>
                  <a:srgbClr val="EB69A5"/>
                </a:solidFill>
              </a:rPr>
              <a:t>お話を</a:t>
            </a:r>
            <a:r>
              <a:rPr lang="ja-JP" altLang="en-US" dirty="0" smtClean="0">
                <a:solidFill>
                  <a:srgbClr val="EB69A5"/>
                </a:solidFill>
              </a:rPr>
              <a:t>します</a:t>
            </a:r>
            <a:endParaRPr kumimoji="1" lang="ja-JP" alt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572124" y="3021426"/>
            <a:ext cx="5738635" cy="20179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 smtClean="0">
                <a:solidFill>
                  <a:schemeClr val="accent5"/>
                </a:solidFill>
              </a:rPr>
              <a:t>日時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：５月２２日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　</a:t>
            </a:r>
            <a:r>
              <a:rPr kumimoji="1" lang="ja-JP" altLang="en-US" b="1" dirty="0" smtClean="0">
                <a:solidFill>
                  <a:schemeClr val="accent5"/>
                </a:solidFill>
              </a:rPr>
              <a:t>木曜日</a:t>
            </a:r>
            <a:r>
              <a:rPr lang="ja-JP" altLang="en-US" b="1" dirty="0">
                <a:solidFill>
                  <a:schemeClr val="accent5"/>
                </a:solidFill>
              </a:rPr>
              <a:t>　</a:t>
            </a:r>
            <a:r>
              <a:rPr lang="ja-JP" altLang="en-US" b="1" dirty="0" smtClean="0">
                <a:solidFill>
                  <a:schemeClr val="accent5"/>
                </a:solidFill>
              </a:rPr>
              <a:t>１０：００～</a:t>
            </a:r>
            <a:r>
              <a:rPr lang="ja-JP" altLang="en-US" b="1" dirty="0">
                <a:solidFill>
                  <a:schemeClr val="accent5"/>
                </a:solidFill>
              </a:rPr>
              <a:t>（</a:t>
            </a:r>
            <a:r>
              <a:rPr lang="ja-JP" altLang="en-US" b="1" dirty="0" smtClean="0">
                <a:solidFill>
                  <a:schemeClr val="accent5"/>
                </a:solidFill>
              </a:rPr>
              <a:t>４０分程度）</a:t>
            </a:r>
            <a:endParaRPr lang="en-US" altLang="ja-JP" b="1" dirty="0" smtClean="0">
              <a:solidFill>
                <a:schemeClr val="accent5"/>
              </a:solidFill>
            </a:endParaRPr>
          </a:p>
          <a:p>
            <a:r>
              <a:rPr lang="ja-JP" altLang="en-US" b="1" dirty="0" smtClean="0">
                <a:solidFill>
                  <a:schemeClr val="accent5"/>
                </a:solidFill>
              </a:rPr>
              <a:t>会場：おだファミリー歯科クリニック</a:t>
            </a:r>
            <a:endParaRPr lang="en-US" altLang="ja-JP" b="1" dirty="0" smtClean="0">
              <a:solidFill>
                <a:schemeClr val="accent5"/>
              </a:solidFill>
            </a:endParaRPr>
          </a:p>
          <a:p>
            <a:r>
              <a:rPr lang="ja-JP" altLang="en-US" b="1" dirty="0" smtClean="0">
                <a:solidFill>
                  <a:schemeClr val="accent5"/>
                </a:solidFill>
              </a:rPr>
              <a:t>           ２階託児ルーム</a:t>
            </a:r>
            <a:endParaRPr lang="en-US" altLang="ja-JP" b="1" dirty="0" smtClean="0">
              <a:solidFill>
                <a:schemeClr val="accent5"/>
              </a:solidFill>
            </a:endParaRPr>
          </a:p>
          <a:p>
            <a:r>
              <a:rPr lang="ja-JP" altLang="en-US" b="1" dirty="0" smtClean="0">
                <a:solidFill>
                  <a:schemeClr val="accent5"/>
                </a:solidFill>
              </a:rPr>
              <a:t>定員</a:t>
            </a:r>
            <a:r>
              <a:rPr lang="ja-JP" altLang="en-US" b="1" dirty="0" smtClean="0">
                <a:solidFill>
                  <a:schemeClr val="accent5"/>
                </a:solidFill>
              </a:rPr>
              <a:t>：</a:t>
            </a:r>
            <a:r>
              <a:rPr lang="ja-JP" altLang="en-US" b="1" dirty="0">
                <a:solidFill>
                  <a:schemeClr val="accent5"/>
                </a:solidFill>
              </a:rPr>
              <a:t>８</a:t>
            </a:r>
            <a:r>
              <a:rPr lang="ja-JP" altLang="en-US" b="1" dirty="0" smtClean="0">
                <a:solidFill>
                  <a:schemeClr val="accent5"/>
                </a:solidFill>
              </a:rPr>
              <a:t>組</a:t>
            </a:r>
            <a:r>
              <a:rPr lang="ja-JP" altLang="en-US" b="1" dirty="0" smtClean="0">
                <a:solidFill>
                  <a:schemeClr val="accent5"/>
                </a:solidFill>
              </a:rPr>
              <a:t>程度</a:t>
            </a:r>
            <a:endParaRPr lang="en-US" altLang="ja-JP" b="1" dirty="0" smtClean="0">
              <a:solidFill>
                <a:schemeClr val="accent5"/>
              </a:solidFill>
            </a:endParaRPr>
          </a:p>
          <a:p>
            <a:r>
              <a:rPr lang="ja-JP" altLang="en-US" b="1" dirty="0">
                <a:solidFill>
                  <a:schemeClr val="accent5"/>
                </a:solidFill>
              </a:rPr>
              <a:t>保育士も常駐しておりますので、お子様もご一緒にお越し下さい</a:t>
            </a:r>
            <a:r>
              <a:rPr lang="ja-JP" altLang="en-US" b="1" dirty="0" smtClean="0">
                <a:solidFill>
                  <a:schemeClr val="accent5"/>
                </a:solidFill>
              </a:rPr>
              <a:t>。</a:t>
            </a:r>
            <a:endParaRPr lang="ja-JP" altLang="en-US" b="1" dirty="0">
              <a:solidFill>
                <a:schemeClr val="accent5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45797" y="5000719"/>
            <a:ext cx="6640616" cy="14173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800" b="1" dirty="0" smtClean="0">
                <a:solidFill>
                  <a:srgbClr val="EC6C00"/>
                </a:solidFill>
              </a:rPr>
              <a:t>妊娠中・育児</a:t>
            </a:r>
            <a:r>
              <a:rPr lang="ja-JP" altLang="en-US" sz="1800" b="1" dirty="0">
                <a:solidFill>
                  <a:srgbClr val="EC6C00"/>
                </a:solidFill>
              </a:rPr>
              <a:t>中</a:t>
            </a:r>
            <a:r>
              <a:rPr kumimoji="1" lang="ja-JP" altLang="en-US" sz="1800" b="1" dirty="0" smtClean="0">
                <a:solidFill>
                  <a:srgbClr val="EC6C00"/>
                </a:solidFill>
              </a:rPr>
              <a:t>のお母様、お父様、祖父母の方など、</a:t>
            </a:r>
            <a:endParaRPr kumimoji="1" lang="en-US" altLang="ja-JP" sz="1800" b="1" dirty="0" smtClean="0">
              <a:solidFill>
                <a:srgbClr val="EC6C00"/>
              </a:solidFill>
            </a:endParaRPr>
          </a:p>
          <a:p>
            <a:pPr algn="ctr"/>
            <a:r>
              <a:rPr kumimoji="1" lang="ja-JP" altLang="en-US" sz="1800" b="1" dirty="0" smtClean="0">
                <a:solidFill>
                  <a:srgbClr val="EC6C00"/>
                </a:solidFill>
              </a:rPr>
              <a:t>どなた様のご参加も歓迎いたします</a:t>
            </a:r>
            <a:endParaRPr kumimoji="1" lang="en-US" altLang="ja-JP" sz="1800" b="1" dirty="0" smtClean="0">
              <a:solidFill>
                <a:srgbClr val="EC6C00"/>
              </a:solidFill>
            </a:endParaRPr>
          </a:p>
          <a:p>
            <a:pPr algn="ctr"/>
            <a:r>
              <a:rPr lang="ja-JP" altLang="en-US" sz="1800" b="1" dirty="0" smtClean="0">
                <a:solidFill>
                  <a:srgbClr val="EC6C00"/>
                </a:solidFill>
              </a:rPr>
              <a:t>当院に来られていない方も、ぜひお誘い合わせの上</a:t>
            </a:r>
            <a:r>
              <a:rPr kumimoji="1" lang="ja-JP" altLang="en-US" sz="1800" b="1" dirty="0" smtClean="0">
                <a:solidFill>
                  <a:srgbClr val="EC6C00"/>
                </a:solidFill>
              </a:rPr>
              <a:t>ご参加ください</a:t>
            </a:r>
            <a:endParaRPr kumimoji="1" lang="en-US" altLang="ja-JP" sz="1800" b="1" dirty="0" smtClean="0">
              <a:solidFill>
                <a:srgbClr val="EC6C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542749" y="6136846"/>
            <a:ext cx="4194791" cy="2124618"/>
          </a:xfrm>
          <a:prstGeom prst="roundRect">
            <a:avLst>
              <a:gd name="adj" fmla="val 28495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ja-JP" altLang="en-US" b="1" dirty="0">
                <a:solidFill>
                  <a:prstClr val="white"/>
                </a:solidFill>
              </a:rPr>
              <a:t>虫歯について</a:t>
            </a:r>
            <a:endParaRPr lang="en-US" altLang="ja-JP" b="1" dirty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ja-JP" altLang="en-US" b="1" dirty="0">
                <a:solidFill>
                  <a:prstClr val="white"/>
                </a:solidFill>
              </a:rPr>
              <a:t>虫歯予防と摂食指導</a:t>
            </a:r>
            <a:endParaRPr lang="en-US" altLang="ja-JP" b="1" dirty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ja-JP" altLang="en-US" b="1" dirty="0">
                <a:solidFill>
                  <a:prstClr val="white"/>
                </a:solidFill>
              </a:rPr>
              <a:t>歯磨きの仕方について</a:t>
            </a:r>
            <a:endParaRPr lang="en-US" altLang="ja-JP" b="1" dirty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ja-JP" altLang="en-US" b="1" dirty="0">
                <a:solidFill>
                  <a:prstClr val="white"/>
                </a:solidFill>
              </a:rPr>
              <a:t>歯並びについて　　</a:t>
            </a:r>
            <a:r>
              <a:rPr lang="ja-JP" altLang="en-US" b="1" dirty="0" smtClean="0">
                <a:solidFill>
                  <a:prstClr val="white"/>
                </a:solidFill>
              </a:rPr>
              <a:t>など</a:t>
            </a:r>
            <a:endParaRPr lang="en-US" altLang="ja-JP" b="1" dirty="0" smtClean="0">
              <a:solidFill>
                <a:prstClr val="white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altLang="ja-JP" b="1" dirty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5450" y="8577815"/>
            <a:ext cx="4638615" cy="693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おだファミリー歯科クリニック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709447" y="9152661"/>
            <a:ext cx="3752194" cy="1308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ja-JP" altLang="en-US" sz="1600" dirty="0">
                <a:solidFill>
                  <a:srgbClr val="5B9BD5">
                    <a:lumMod val="50000"/>
                  </a:srgbClr>
                </a:solidFill>
              </a:rPr>
              <a:t>〒４７０</a:t>
            </a:r>
            <a:r>
              <a:rPr lang="en-US" altLang="ja-JP" sz="16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ja-JP" altLang="en-US" sz="1600" dirty="0">
                <a:solidFill>
                  <a:srgbClr val="5B9BD5">
                    <a:lumMod val="50000"/>
                  </a:srgbClr>
                </a:solidFill>
              </a:rPr>
              <a:t>０２０７</a:t>
            </a:r>
            <a:endParaRPr lang="en-US" altLang="ja-JP" sz="16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ja-JP" altLang="en-US" sz="1800" dirty="0">
                <a:solidFill>
                  <a:srgbClr val="5B9BD5">
                    <a:lumMod val="50000"/>
                  </a:srgbClr>
                </a:solidFill>
              </a:rPr>
              <a:t>愛知県みよし市福谷町壱丁田１９</a:t>
            </a:r>
            <a:r>
              <a:rPr lang="en-US" altLang="ja-JP" sz="1800" dirty="0">
                <a:solidFill>
                  <a:srgbClr val="5B9BD5">
                    <a:lumMod val="50000"/>
                  </a:srgbClr>
                </a:solidFill>
              </a:rPr>
              <a:t>-</a:t>
            </a:r>
            <a:r>
              <a:rPr lang="ja-JP" altLang="en-US" sz="1800" dirty="0">
                <a:solidFill>
                  <a:srgbClr val="5B9BD5">
                    <a:lumMod val="50000"/>
                  </a:srgbClr>
                </a:solidFill>
              </a:rPr>
              <a:t>１</a:t>
            </a:r>
            <a:endParaRPr lang="en-US" altLang="ja-JP" sz="18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altLang="ja-JP" sz="2000" dirty="0">
                <a:solidFill>
                  <a:srgbClr val="5B9BD5">
                    <a:lumMod val="50000"/>
                  </a:srgbClr>
                </a:solidFill>
              </a:rPr>
              <a:t>TEL</a:t>
            </a:r>
            <a:r>
              <a:rPr lang="ja-JP" altLang="en-US" sz="2000" dirty="0" smtClean="0">
                <a:solidFill>
                  <a:srgbClr val="5B9BD5">
                    <a:lumMod val="50000"/>
                  </a:srgbClr>
                </a:solidFill>
              </a:rPr>
              <a:t>：０５６１－７６－４７１１</a:t>
            </a:r>
            <a:r>
              <a:rPr lang="ja-JP" altLang="en-US" sz="1600" dirty="0">
                <a:solidFill>
                  <a:srgbClr val="5B9BD5">
                    <a:lumMod val="50000"/>
                  </a:srgbClr>
                </a:solidFill>
              </a:rPr>
              <a:t>　　　　　　　　</a:t>
            </a:r>
            <a:r>
              <a:rPr lang="en-US" altLang="ja-JP" sz="1600" dirty="0">
                <a:solidFill>
                  <a:srgbClr val="5B9BD5">
                    <a:lumMod val="50000"/>
                  </a:srgbClr>
                </a:solidFill>
              </a:rPr>
              <a:t>http://www.oda-family-dental.net/</a:t>
            </a:r>
            <a:endParaRPr lang="ja-JP" altLang="en-US" sz="16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028" name="Picture 4" descr="E:\PART1\03美容\02イラスト\美容I-1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540" y="6400798"/>
            <a:ext cx="1627901" cy="201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4.bp.blogspot.com/-pcXXUG_tUFw/UgsxdqKyz2I/AAAAAAAAXX4/Wkmeb1mx1lM/s800/job_shikaeisei.png"/>
          <p:cNvPicPr>
            <a:picLocks noChangeAspect="1" noChangeArrowheads="1"/>
          </p:cNvPicPr>
          <p:nvPr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5" y="2950003"/>
            <a:ext cx="1493351" cy="21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da\Pictures\地図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53" y="8512538"/>
            <a:ext cx="2383536" cy="198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下リボン 11"/>
          <p:cNvSpPr/>
          <p:nvPr/>
        </p:nvSpPr>
        <p:spPr>
          <a:xfrm>
            <a:off x="422780" y="606968"/>
            <a:ext cx="6878541" cy="1131980"/>
          </a:xfrm>
          <a:prstGeom prst="ribbon">
            <a:avLst>
              <a:gd name="adj1" fmla="val 12576"/>
              <a:gd name="adj2" fmla="val 75000"/>
            </a:avLst>
          </a:prstGeom>
          <a:solidFill>
            <a:srgbClr val="EB6DA5"/>
          </a:solidFill>
          <a:ln>
            <a:solidFill>
              <a:srgbClr val="F5B5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歯医者さんの母親教室</a:t>
            </a:r>
            <a:r>
              <a:rPr lang="ja-JP" altLang="en-US" dirty="0">
                <a:solidFill>
                  <a:srgbClr val="0070C0"/>
                </a:solidFill>
              </a:rPr>
              <a:t>　　　（参加無料です）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662" y="1146219"/>
            <a:ext cx="1160666" cy="1160666"/>
          </a:xfrm>
          <a:prstGeom prst="rect">
            <a:avLst/>
          </a:prstGeom>
        </p:spPr>
      </p:pic>
      <p:sp>
        <p:nvSpPr>
          <p:cNvPr id="14" name="角丸四角形吹き出し 13"/>
          <p:cNvSpPr/>
          <p:nvPr/>
        </p:nvSpPr>
        <p:spPr>
          <a:xfrm>
            <a:off x="1895630" y="7799107"/>
            <a:ext cx="3602195" cy="796919"/>
          </a:xfrm>
          <a:prstGeom prst="wedgeRoundRectCallout">
            <a:avLst>
              <a:gd name="adj1" fmla="val -62040"/>
              <a:gd name="adj2" fmla="val -2104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個別にご相談にもお答えしております。</a:t>
            </a: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お口に事について疑問をお持ちの方は、</a:t>
            </a:r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ぜひご参加くださいね。</a:t>
            </a:r>
          </a:p>
        </p:txBody>
      </p:sp>
      <p:pic>
        <p:nvPicPr>
          <p:cNvPr id="15" name="Picture 2" descr="http://kids.wanpug.com/illust/illust95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0" y="7077301"/>
            <a:ext cx="984810" cy="1500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0843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133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2014-07-29T12:29:22Z</dcterms:created>
  <dcterms:modified xsi:type="dcterms:W3CDTF">2025-05-12T06:19:49Z</dcterms:modified>
</cp:coreProperties>
</file>